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88" r:id="rId3"/>
    <p:sldId id="289" r:id="rId4"/>
    <p:sldId id="301" r:id="rId5"/>
    <p:sldId id="262" r:id="rId6"/>
    <p:sldId id="281" r:id="rId7"/>
    <p:sldId id="302" r:id="rId8"/>
    <p:sldId id="260" r:id="rId9"/>
    <p:sldId id="287" r:id="rId10"/>
    <p:sldId id="282" r:id="rId11"/>
    <p:sldId id="283" r:id="rId12"/>
    <p:sldId id="261" r:id="rId13"/>
    <p:sldId id="257" r:id="rId14"/>
    <p:sldId id="284" r:id="rId15"/>
    <p:sldId id="285" r:id="rId16"/>
    <p:sldId id="280" r:id="rId17"/>
    <p:sldId id="266" r:id="rId18"/>
    <p:sldId id="265" r:id="rId19"/>
    <p:sldId id="268" r:id="rId20"/>
    <p:sldId id="267" r:id="rId21"/>
    <p:sldId id="269" r:id="rId22"/>
    <p:sldId id="270" r:id="rId23"/>
    <p:sldId id="271" r:id="rId24"/>
    <p:sldId id="272" r:id="rId25"/>
    <p:sldId id="273" r:id="rId26"/>
    <p:sldId id="263" r:id="rId27"/>
    <p:sldId id="298" r:id="rId28"/>
    <p:sldId id="264" r:id="rId29"/>
    <p:sldId id="258" r:id="rId30"/>
    <p:sldId id="275" r:id="rId31"/>
    <p:sldId id="286" r:id="rId32"/>
    <p:sldId id="259" r:id="rId33"/>
    <p:sldId id="290" r:id="rId34"/>
    <p:sldId id="303" r:id="rId35"/>
    <p:sldId id="304" r:id="rId36"/>
    <p:sldId id="292" r:id="rId37"/>
    <p:sldId id="300" r:id="rId38"/>
    <p:sldId id="278" r:id="rId39"/>
    <p:sldId id="296" r:id="rId40"/>
    <p:sldId id="279" r:id="rId41"/>
    <p:sldId id="293" r:id="rId42"/>
    <p:sldId id="294" r:id="rId43"/>
    <p:sldId id="295" r:id="rId44"/>
    <p:sldId id="299" r:id="rId45"/>
    <p:sldId id="274" r:id="rId4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9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B5DCA-3C25-41F8-BBCC-2E05073420C0}" type="datetimeFigureOut">
              <a:rPr lang="ru-RU"/>
              <a:pPr>
                <a:defRPr/>
              </a:pPr>
              <a:t>01.04.2018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98432-BFC6-48D5-853F-4E3B3C612B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D5A8E-A1C6-43B1-931D-A8AF3EC14440}" type="datetimeFigureOut">
              <a:rPr lang="ru-RU"/>
              <a:pPr>
                <a:defRPr/>
              </a:pPr>
              <a:t>01.04.2018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DBE66-1859-4901-9C3A-C7FAAF578E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90FA3B-3978-44DE-9358-D709476304D6}" type="datetimeFigureOut">
              <a:rPr lang="ru-RU"/>
              <a:pPr>
                <a:defRPr/>
              </a:pPr>
              <a:t>01.04.2018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1F188-C3B7-4D40-B362-B927108FDC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A0E74-99D9-4CCD-9EE7-0FF3ADC7C29E}" type="datetimeFigureOut">
              <a:rPr lang="ru-RU"/>
              <a:pPr>
                <a:defRPr/>
              </a:pPr>
              <a:t>01.04.2018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DCE9E-CFA7-4280-901D-17BCBF7DF7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18423-663D-423E-B073-119D892891F9}" type="datetimeFigureOut">
              <a:rPr lang="ru-RU"/>
              <a:pPr>
                <a:defRPr/>
              </a:pPr>
              <a:t>01.04.2018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11456-4FA5-427E-A1CC-98C54601C6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E9688-CFD8-484A-9E36-D758986F3566}" type="datetimeFigureOut">
              <a:rPr lang="ru-RU"/>
              <a:pPr>
                <a:defRPr/>
              </a:pPr>
              <a:t>01.04.2018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5E98E-3C3B-459E-9D09-2AC11FB49B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806BB-1E15-40F5-B3E7-76B61005A9F6}" type="datetimeFigureOut">
              <a:rPr lang="ru-RU"/>
              <a:pPr>
                <a:defRPr/>
              </a:pPr>
              <a:t>01.04.2018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9C429-A3DF-4A78-A6FB-221F5BAF03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E3D6F-617E-42DF-BFD5-DA57D7AEE48A}" type="datetimeFigureOut">
              <a:rPr lang="ru-RU"/>
              <a:pPr>
                <a:defRPr/>
              </a:pPr>
              <a:t>01.04.2018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F7B5B-CC45-450B-8C1D-AB9F879200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60231-2697-4D54-B613-66D066300D60}" type="datetimeFigureOut">
              <a:rPr lang="ru-RU"/>
              <a:pPr>
                <a:defRPr/>
              </a:pPr>
              <a:t>01.04.2018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27FC9-D2BF-44F3-8C8B-35722C2DA7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13A39-FBAD-4AC7-B742-E6622B9B457D}" type="datetimeFigureOut">
              <a:rPr lang="ru-RU"/>
              <a:pPr>
                <a:defRPr/>
              </a:pPr>
              <a:t>01.04.2018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C8B53-5D14-4EA2-9C78-9F43532711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7084D-72E5-409A-973F-48C98F0FEF4E}" type="datetimeFigureOut">
              <a:rPr lang="ru-RU"/>
              <a:pPr>
                <a:defRPr/>
              </a:pPr>
              <a:t>01.04.2018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2F32A-DBC0-460D-A8A5-D0F74118FD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1E14334-B2A7-4C69-816A-83A42FF4F4C8}" type="datetimeFigureOut">
              <a:rPr lang="ru-RU"/>
              <a:pPr>
                <a:defRPr/>
              </a:pPr>
              <a:t>01.04.2018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95C0CEE-79FB-4CFF-B24F-F3FD65ACC3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2" r:id="rId4"/>
    <p:sldLayoutId id="2147483868" r:id="rId5"/>
    <p:sldLayoutId id="2147483863" r:id="rId6"/>
    <p:sldLayoutId id="2147483869" r:id="rId7"/>
    <p:sldLayoutId id="2147483870" r:id="rId8"/>
    <p:sldLayoutId id="2147483871" r:id="rId9"/>
    <p:sldLayoutId id="2147483864" r:id="rId10"/>
    <p:sldLayoutId id="2147483872" r:id="rId11"/>
  </p:sldLayoutIdLst>
  <p:transition>
    <p:wheel spokes="8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://ru.wikipedia.org/wiki/%D0%A4%D0%B0%D0%B9%D0%BB:Lomonosov_Word_about_the_air_phenomena_occurring_from_electrical_force_1753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img1.liveinternet.ru/images/attach/c/1/51/365/51365586_lomonoso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25" y="1714500"/>
            <a:ext cx="3789363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Прямоугольник 5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" y="79375"/>
            <a:ext cx="7954963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 descr="D:\клипарты\школа\00d26ae97cc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25" y="4143375"/>
            <a:ext cx="2270125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 descr="D:\клипарты\школа\2d7f0a3db74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14750"/>
            <a:ext cx="268287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Прямоугольник 1"/>
          <p:cNvSpPr>
            <a:spLocks noChangeArrowheads="1"/>
          </p:cNvSpPr>
          <p:nvPr/>
        </p:nvSpPr>
        <p:spPr bwMode="auto">
          <a:xfrm>
            <a:off x="285750" y="285750"/>
            <a:ext cx="86439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2060"/>
                </a:solidFill>
              </a:rPr>
              <a:t>  Свой выбор он остановил на Москве. Ломоносов в начале января 1731 года прибыл в Москву , где он никого не знал.</a:t>
            </a:r>
          </a:p>
        </p:txBody>
      </p:sp>
      <p:pic>
        <p:nvPicPr>
          <p:cNvPr id="5" name="Picture 2" descr="Файл:Lomonosov SGLAcadem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00" y="1524000"/>
            <a:ext cx="3108325" cy="522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Прямоугольник 5"/>
          <p:cNvSpPr>
            <a:spLocks noChangeArrowheads="1"/>
          </p:cNvSpPr>
          <p:nvPr/>
        </p:nvSpPr>
        <p:spPr bwMode="auto">
          <a:xfrm>
            <a:off x="4143375" y="2000250"/>
            <a:ext cx="4572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2060"/>
                </a:solidFill>
              </a:rPr>
              <a:t>  Московская славяно-греко-латинская академия.</a:t>
            </a:r>
          </a:p>
        </p:txBody>
      </p:sp>
      <p:pic>
        <p:nvPicPr>
          <p:cNvPr id="33798" name="Picture 6" descr="http://demoscope.ru/weekly/2005/0215/img/zab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3140075"/>
            <a:ext cx="4821238" cy="340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Прямоугольник 1"/>
          <p:cNvSpPr>
            <a:spLocks noChangeArrowheads="1"/>
          </p:cNvSpPr>
          <p:nvPr/>
        </p:nvSpPr>
        <p:spPr bwMode="auto">
          <a:xfrm>
            <a:off x="142875" y="142875"/>
            <a:ext cx="8715375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2060"/>
                </a:solidFill>
              </a:rPr>
              <a:t>  В январе 1731 Ломоносов, выдав себя за дворянского сына, поступил в Московскую славяно-греко-латинскую академию, где получил хорошую подготовку по древним языкам и другим гуманитарным наукам. Латинский язык знал в совершенстве, впоследствии был признан одним из лучших латинистов Европы. </a:t>
            </a:r>
            <a:endParaRPr lang="ru-RU" sz="2000">
              <a:latin typeface="Franklin Gothic Book" pitchFamily="34" charset="0"/>
            </a:endParaRPr>
          </a:p>
        </p:txBody>
      </p:sp>
      <p:pic>
        <p:nvPicPr>
          <p:cNvPr id="53252" name="Picture 4" descr="http://museum.lomic.ru/img/pocherk_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963738"/>
            <a:ext cx="4857750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53254" name="Picture 6" descr="http://museum.lomic.ru/img/pocherk_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50" y="3857625"/>
            <a:ext cx="5191125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20485" name="Прямоугольник 8"/>
          <p:cNvSpPr>
            <a:spLocks noChangeArrowheads="1"/>
          </p:cNvSpPr>
          <p:nvPr/>
        </p:nvSpPr>
        <p:spPr bwMode="auto">
          <a:xfrm>
            <a:off x="571500" y="5929313"/>
            <a:ext cx="79295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2060"/>
                </a:solidFill>
              </a:rPr>
              <a:t>Образцы почерка Ломоносова 14-летнего и 19-летнего            </a:t>
            </a:r>
          </a:p>
          <a:p>
            <a:r>
              <a:rPr lang="ru-RU" sz="2000" b="1">
                <a:solidFill>
                  <a:srgbClr val="002060"/>
                </a:solidFill>
              </a:rPr>
              <a:t>                            М.В. Ломоносова.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Прямоугольник 1"/>
          <p:cNvSpPr>
            <a:spLocks noChangeArrowheads="1"/>
          </p:cNvSpPr>
          <p:nvPr/>
        </p:nvSpPr>
        <p:spPr bwMode="auto">
          <a:xfrm>
            <a:off x="4929188" y="5286375"/>
            <a:ext cx="39290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2060"/>
                </a:solidFill>
              </a:rPr>
              <a:t>Марбургский университет.      Рисунок: А. Холодюк. </a:t>
            </a:r>
          </a:p>
        </p:txBody>
      </p:sp>
      <p:pic>
        <p:nvPicPr>
          <p:cNvPr id="18434" name="Picture 2" descr="http://www.runivers.ru/images/date/2009_november/06/s_4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075" y="2657475"/>
            <a:ext cx="4614863" cy="721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Прямоугольник 3"/>
          <p:cNvSpPr>
            <a:spLocks noChangeArrowheads="1"/>
          </p:cNvSpPr>
          <p:nvPr/>
        </p:nvSpPr>
        <p:spPr bwMode="auto">
          <a:xfrm>
            <a:off x="214313" y="285750"/>
            <a:ext cx="8572500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2060"/>
                </a:solidFill>
              </a:rPr>
              <a:t>   В начале 1736 как один из лучших студентов Ломоносов был направлен в университет при Петербургской академии наук, а осенью того же года – в Германию, в Марбургский университет, в котором 3 года обучался естественным и гуманитарным наукам. В 1739 отправился во Фрайбург, где изучал химию и горное дело в Горной академии. К этому времени относятся  и его первые поэтические и литературно - теоретические опыты.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Ломоносов Михаил Васильевич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731838"/>
            <a:ext cx="2517775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Прямоугольник 3"/>
          <p:cNvSpPr>
            <a:spLocks noChangeArrowheads="1"/>
          </p:cNvSpPr>
          <p:nvPr/>
        </p:nvSpPr>
        <p:spPr bwMode="auto">
          <a:xfrm>
            <a:off x="2500313" y="285750"/>
            <a:ext cx="62865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Franklin Gothic Book" pitchFamily="34" charset="0"/>
              </a:rPr>
              <a:t>    </a:t>
            </a:r>
            <a:r>
              <a:rPr lang="ru-RU" sz="2000" b="1">
                <a:solidFill>
                  <a:srgbClr val="002060"/>
                </a:solidFill>
              </a:rPr>
              <a:t>В 1741 году по приказу Академии Ломоносов возвращается в Петербург и вскоре становится адъюнктом по физике при Петербургской Академии наук.</a:t>
            </a:r>
            <a:br>
              <a:rPr lang="ru-RU" sz="2000" b="1">
                <a:solidFill>
                  <a:srgbClr val="002060"/>
                </a:solidFill>
              </a:rPr>
            </a:br>
            <a:r>
              <a:rPr lang="ru-RU" sz="2000" b="1">
                <a:solidFill>
                  <a:srgbClr val="002060"/>
                </a:solidFill>
              </a:rPr>
              <a:t>     </a:t>
            </a:r>
            <a:r>
              <a:rPr lang="ru-RU" sz="2000" b="1">
                <a:solidFill>
                  <a:srgbClr val="FF0000"/>
                </a:solidFill>
              </a:rPr>
              <a:t>Его вклад в российскую науку трудно переоценить. Ученый-естествоиспытатель, поэт, реформатор русского языка; первый русский академик Петербургской Академии наук (1745), член Академии художеств (1763). </a:t>
            </a:r>
            <a:r>
              <a:rPr lang="ru-RU">
                <a:latin typeface="Franklin Gothic Book" pitchFamily="34" charset="0"/>
              </a:rPr>
              <a:t/>
            </a:r>
            <a:br>
              <a:rPr lang="ru-RU">
                <a:latin typeface="Franklin Gothic Book" pitchFamily="34" charset="0"/>
              </a:rPr>
            </a:br>
            <a:endParaRPr lang="ru-RU">
              <a:latin typeface="Franklin Gothic Book" pitchFamily="34" charset="0"/>
            </a:endParaRPr>
          </a:p>
        </p:txBody>
      </p:sp>
      <p:pic>
        <p:nvPicPr>
          <p:cNvPr id="3080" name="Picture 8" descr="http://vivovoco.rsl.ru/VV/JOURNAL/NATURE/09_03/KUNST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2050" y="3297238"/>
            <a:ext cx="6327775" cy="679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magazines.russ.ru/pictures/magazine/oz/2002_07/23_0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325" y="12700"/>
            <a:ext cx="46513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4" descr="http://magazines.russ.ru/pictures/magazine/oz/2002_07/23_0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1375" y="1225550"/>
            <a:ext cx="3986213" cy="529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Прямоугольник 3"/>
          <p:cNvSpPr>
            <a:spLocks noChangeArrowheads="1"/>
          </p:cNvSpPr>
          <p:nvPr/>
        </p:nvSpPr>
        <p:spPr bwMode="auto">
          <a:xfrm>
            <a:off x="5143500" y="285750"/>
            <a:ext cx="28765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002060"/>
                </a:solidFill>
              </a:rPr>
              <a:t>Санкт-Петербургская</a:t>
            </a:r>
          </a:p>
          <a:p>
            <a:r>
              <a:rPr lang="ru-RU" sz="2000" b="1">
                <a:solidFill>
                  <a:srgbClr val="002060"/>
                </a:solidFill>
              </a:rPr>
              <a:t> Академия Наук. </a:t>
            </a:r>
            <a:endParaRPr lang="ru-RU" sz="2000">
              <a:solidFill>
                <a:srgbClr val="002060"/>
              </a:solidFill>
            </a:endParaRPr>
          </a:p>
        </p:txBody>
      </p:sp>
      <p:pic>
        <p:nvPicPr>
          <p:cNvPr id="54278" name="Picture 6" descr="http://www.enlight.ru/camera/builds1/may25_82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60325" y="3340100"/>
            <a:ext cx="4632325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Прямоугольник 1"/>
          <p:cNvSpPr>
            <a:spLocks noChangeArrowheads="1"/>
          </p:cNvSpPr>
          <p:nvPr/>
        </p:nvSpPr>
        <p:spPr bwMode="auto">
          <a:xfrm>
            <a:off x="214313" y="5572125"/>
            <a:ext cx="87868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2060"/>
                </a:solidFill>
              </a:rPr>
              <a:t>   Первая русская химическая лаборатория, устроенная </a:t>
            </a:r>
          </a:p>
          <a:p>
            <a:r>
              <a:rPr lang="ru-RU" sz="2000" b="1">
                <a:solidFill>
                  <a:srgbClr val="002060"/>
                </a:solidFill>
              </a:rPr>
              <a:t>М.В. Ломоносовым при Санкт-Петербургской Академии наук в </a:t>
            </a:r>
          </a:p>
          <a:p>
            <a:r>
              <a:rPr lang="ru-RU" sz="2000" b="1">
                <a:solidFill>
                  <a:srgbClr val="002060"/>
                </a:solidFill>
              </a:rPr>
              <a:t>1748 году .</a:t>
            </a:r>
          </a:p>
        </p:txBody>
      </p:sp>
      <p:pic>
        <p:nvPicPr>
          <p:cNvPr id="55298" name="Picture 2" descr="http://magazines.russ.ru/pictures/magazine/oz/2002_07/23_04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125" y="-133350"/>
            <a:ext cx="7778750" cy="590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Прямоугольник 1"/>
          <p:cNvSpPr>
            <a:spLocks noChangeArrowheads="1"/>
          </p:cNvSpPr>
          <p:nvPr/>
        </p:nvSpPr>
        <p:spPr bwMode="auto">
          <a:xfrm>
            <a:off x="357188" y="357188"/>
            <a:ext cx="8429625" cy="4708525"/>
          </a:xfrm>
          <a:prstGeom prst="rect">
            <a:avLst/>
          </a:prstGeom>
          <a:noFill/>
          <a:ln w="762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2060"/>
                </a:solidFill>
              </a:rPr>
              <a:t>    </a:t>
            </a:r>
            <a:r>
              <a:rPr lang="ru-RU" sz="2000" b="1">
                <a:solidFill>
                  <a:srgbClr val="FF0000"/>
                </a:solidFill>
              </a:rPr>
              <a:t>Исследования М.В. Ломоносова относятся к математике, физике, химии, наукам о Земле, астрономии. </a:t>
            </a:r>
            <a:r>
              <a:rPr lang="ru-RU" sz="2000" b="1">
                <a:solidFill>
                  <a:srgbClr val="002060"/>
                </a:solidFill>
              </a:rPr>
              <a:t>Он изложил (1741-1750) основы своего атомно-корпускулярного учения; выдвинул (1744-1748) кинетическую теорию теплоты; обосновал (1747-1752) необходимость привлечения физики для объяснения химических явлений и предложил для теоретической части химии название «физическая химия». Разработал точные методы взвешивания, применял объемные методы количественного анализа. Проводя опыты по обжигу металлов в запаянных сосудах показал (1756), что их вес после нагревания не изменяется и сформулировал (1760) закон сохранения масс. Создатель многих химических производств в России. Автор большого количества научных трудов. Создатель Московского университета(1755). Член ряда академий наук. </a:t>
            </a:r>
          </a:p>
        </p:txBody>
      </p:sp>
      <p:pic>
        <p:nvPicPr>
          <p:cNvPr id="48129" name="Picture 1" descr="D:\история\ломоносов\1227284964_lo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1500" y="4438650"/>
            <a:ext cx="3267075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8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Прямоугольник 1"/>
          <p:cNvSpPr>
            <a:spLocks noChangeArrowheads="1"/>
          </p:cNvSpPr>
          <p:nvPr/>
        </p:nvSpPr>
        <p:spPr bwMode="auto">
          <a:xfrm>
            <a:off x="428625" y="333375"/>
            <a:ext cx="8464550" cy="3786188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2060"/>
                </a:solidFill>
              </a:rPr>
              <a:t>    </a:t>
            </a:r>
            <a:r>
              <a:rPr lang="ru-RU" sz="2000" b="1">
                <a:solidFill>
                  <a:srgbClr val="FF0000"/>
                </a:solidFill>
              </a:rPr>
              <a:t>В период обучения в Германии Ломоносов в течение двух лет  систематически упражнялся в рисовании, заложив тем самым основу дальнейшего развития своих способностей в изобразительном искусстве. Он создал ряд мозаичных портретов. </a:t>
            </a:r>
          </a:p>
          <a:p>
            <a:r>
              <a:rPr lang="ru-RU" sz="2000" b="1">
                <a:solidFill>
                  <a:srgbClr val="002060"/>
                </a:solidFill>
              </a:rPr>
              <a:t>    В течение многих лет Ломоносов разрабатывал технологию получения цветного стекла, которое использовал для создания мозаик, в развитие искусства которых внес существенный вклад. (например, портрет Петра I) и монументальную мозаику "Полтавская баталия". Мозаичные работы Ломоносова были высоко оценены российской Академией художеств, избравшей его в 1763 своим членом.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Прямоугольник 2"/>
          <p:cNvSpPr>
            <a:spLocks noChangeArrowheads="1"/>
          </p:cNvSpPr>
          <p:nvPr/>
        </p:nvSpPr>
        <p:spPr bwMode="auto">
          <a:xfrm>
            <a:off x="571500" y="5857875"/>
            <a:ext cx="81438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2060"/>
                </a:solidFill>
              </a:rPr>
              <a:t>Ломоносов демонстрирует Екатерине II мозаику собственного изготовления. Репродукция полотна А.Д. Кившенко. 1895 г.</a:t>
            </a:r>
          </a:p>
        </p:txBody>
      </p:sp>
      <p:pic>
        <p:nvPicPr>
          <p:cNvPr id="23556" name="Picture 4" descr="http://www.booksite.ru/fulltext/korot/kova/byt/2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263" y="195263"/>
            <a:ext cx="8736012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Прямоугольник 3"/>
          <p:cNvSpPr>
            <a:spLocks noChangeArrowheads="1"/>
          </p:cNvSpPr>
          <p:nvPr/>
        </p:nvSpPr>
        <p:spPr bwMode="auto">
          <a:xfrm>
            <a:off x="142875" y="214313"/>
            <a:ext cx="8715375" cy="432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2060"/>
                </a:solidFill>
              </a:rPr>
              <a:t>    Из 40 мозаик, выполненных лично Ломоносовым, сохранилось 23. Они хранятся в Русском музее, Эрмитаже и Московском историческом музее. В 1752 году Ломоносов пишет своему покровителю "Письмо о пользе стекла...":</a:t>
            </a:r>
          </a:p>
          <a:p>
            <a:r>
              <a:rPr lang="ru-RU" sz="2000" b="1" i="1">
                <a:solidFill>
                  <a:srgbClr val="FF0000"/>
                </a:solidFill>
              </a:rPr>
              <a:t>Не право о вещах те думают, Шувалов, </a:t>
            </a:r>
            <a:br>
              <a:rPr lang="ru-RU" sz="2000" b="1" i="1">
                <a:solidFill>
                  <a:srgbClr val="FF0000"/>
                </a:solidFill>
              </a:rPr>
            </a:br>
            <a:r>
              <a:rPr lang="ru-RU" sz="2000" b="1" i="1">
                <a:solidFill>
                  <a:srgbClr val="FF0000"/>
                </a:solidFill>
              </a:rPr>
              <a:t>Которые стекло чтят ниже минералов, </a:t>
            </a:r>
            <a:br>
              <a:rPr lang="ru-RU" sz="2000" b="1" i="1">
                <a:solidFill>
                  <a:srgbClr val="FF0000"/>
                </a:solidFill>
              </a:rPr>
            </a:br>
            <a:r>
              <a:rPr lang="ru-RU" sz="2000" b="1" i="1">
                <a:solidFill>
                  <a:srgbClr val="FF0000"/>
                </a:solidFill>
              </a:rPr>
              <a:t>Приманчивым лучом блистающих в глаза: </a:t>
            </a:r>
            <a:br>
              <a:rPr lang="ru-RU" sz="2000" b="1" i="1">
                <a:solidFill>
                  <a:srgbClr val="FF0000"/>
                </a:solidFill>
              </a:rPr>
            </a:br>
            <a:r>
              <a:rPr lang="ru-RU" sz="2000" b="1" i="1">
                <a:solidFill>
                  <a:srgbClr val="FF0000"/>
                </a:solidFill>
              </a:rPr>
              <a:t>Не меньше пользы в нём, не меньше в нём краса...</a:t>
            </a:r>
          </a:p>
          <a:p>
            <a:endParaRPr lang="ru-RU" sz="2000" b="1">
              <a:solidFill>
                <a:srgbClr val="002060"/>
              </a:solidFill>
            </a:endParaRPr>
          </a:p>
          <a:p>
            <a:r>
              <a:rPr lang="ru-RU" sz="2000" b="1">
                <a:solidFill>
                  <a:srgbClr val="002060"/>
                </a:solidFill>
              </a:rPr>
              <a:t>Первая, пробная мозаика Ломоносова даже </a:t>
            </a:r>
          </a:p>
          <a:p>
            <a:r>
              <a:rPr lang="ru-RU" sz="2000" b="1">
                <a:solidFill>
                  <a:srgbClr val="002060"/>
                </a:solidFill>
              </a:rPr>
              <a:t>очень декоративна и неловка. Это мозаика</a:t>
            </a:r>
          </a:p>
          <a:p>
            <a:r>
              <a:rPr lang="ru-RU" sz="2000" b="1">
                <a:solidFill>
                  <a:srgbClr val="002060"/>
                </a:solidFill>
              </a:rPr>
              <a:t>"Нерукотворный Спас", которая довольно</a:t>
            </a:r>
          </a:p>
          <a:p>
            <a:r>
              <a:rPr lang="ru-RU" sz="2000" b="1">
                <a:solidFill>
                  <a:srgbClr val="002060"/>
                </a:solidFill>
              </a:rPr>
              <a:t> проста по исполнению.</a:t>
            </a:r>
          </a:p>
          <a:p>
            <a:endParaRPr lang="ru-RU">
              <a:latin typeface="Franklin Gothic Book" pitchFamily="34" charset="0"/>
            </a:endParaRPr>
          </a:p>
        </p:txBody>
      </p:sp>
      <p:pic>
        <p:nvPicPr>
          <p:cNvPr id="28675" name="Picture 4" descr="Мозаика М.В. Ломоносова &quot;Нерукотворный Спас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07088" y="2992438"/>
            <a:ext cx="3017837" cy="732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Прямоугольник 5"/>
          <p:cNvSpPr>
            <a:spLocks noChangeArrowheads="1"/>
          </p:cNvSpPr>
          <p:nvPr/>
        </p:nvSpPr>
        <p:spPr bwMode="auto">
          <a:xfrm>
            <a:off x="1643063" y="5857875"/>
            <a:ext cx="38576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2060"/>
                </a:solidFill>
              </a:rPr>
              <a:t>Мозаика М.В. Ломоносова "Нерукотворный Спас».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museum.lomic.ru/img/vid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Прямоугольник 2"/>
          <p:cNvSpPr>
            <a:spLocks noChangeArrowheads="1"/>
          </p:cNvSpPr>
          <p:nvPr/>
        </p:nvSpPr>
        <p:spPr bwMode="auto">
          <a:xfrm>
            <a:off x="357188" y="5072063"/>
            <a:ext cx="8572500" cy="1673225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2060"/>
                </a:solidFill>
              </a:rPr>
              <a:t>  Верстах в 80 -ти от Архангельска , приняв воды реки Пинеги, Северная Двина круто поворачивает на север и разделяется на несколько рукавов и протоков, между которыми лежат девять больших и малых островов. Один из них - Куростров, расположенный прямо против Холмогор.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Прямоугольник 1"/>
          <p:cNvSpPr>
            <a:spLocks noChangeArrowheads="1"/>
          </p:cNvSpPr>
          <p:nvPr/>
        </p:nvSpPr>
        <p:spPr bwMode="auto">
          <a:xfrm>
            <a:off x="179388" y="404813"/>
            <a:ext cx="4718050" cy="405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2060"/>
                </a:solidFill>
              </a:rPr>
              <a:t>   Затем мозаики Ломоносова становятся более многокрасочней и богаче. Увеличение палитры Ломоносова дало ему возможность создавать мозаики, которые по силе впечатления не уступали живописи, а из-за своего декоративного языка чаще и превосходили и усиливали впечатление. Мозаика собственноручного набора Ломоносова "Петр I"  - яркое тому подтверждение.</a:t>
            </a:r>
          </a:p>
        </p:txBody>
      </p:sp>
      <p:pic>
        <p:nvPicPr>
          <p:cNvPr id="25602" name="Picture 2" descr="Петр Первый. Мозаика работы М. В. Ломоносова (XVIII век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1238" y="1023938"/>
            <a:ext cx="4114800" cy="566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Прямоугольник 3"/>
          <p:cNvSpPr>
            <a:spLocks noChangeArrowheads="1"/>
          </p:cNvSpPr>
          <p:nvPr/>
        </p:nvSpPr>
        <p:spPr bwMode="auto">
          <a:xfrm>
            <a:off x="214313" y="5643563"/>
            <a:ext cx="4573587" cy="97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2060"/>
                </a:solidFill>
              </a:rPr>
              <a:t>Петр Великий. Мозаика работы</a:t>
            </a:r>
          </a:p>
          <a:p>
            <a:r>
              <a:rPr lang="ru-RU" sz="2000" b="1">
                <a:solidFill>
                  <a:srgbClr val="002060"/>
                </a:solidFill>
              </a:rPr>
              <a:t> М. В. Ломоносова (1754 год).</a:t>
            </a:r>
          </a:p>
          <a:p>
            <a:r>
              <a:rPr lang="ru-RU">
                <a:latin typeface="Franklin Gothic Book" pitchFamily="34" charset="0"/>
              </a:rPr>
              <a:t> 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Анна Петровна. Мозаика. Усть-Рудицы. 1756-1757 г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075" y="225425"/>
            <a:ext cx="4005263" cy="992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 descr="Анна Петровна. Фрагмент мозаики. Усть-Рудицы. 1756-1757 г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4038" y="298450"/>
            <a:ext cx="4475162" cy="977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Прямоугольник 3"/>
          <p:cNvSpPr>
            <a:spLocks noChangeArrowheads="1"/>
          </p:cNvSpPr>
          <p:nvPr/>
        </p:nvSpPr>
        <p:spPr bwMode="auto">
          <a:xfrm>
            <a:off x="857250" y="5643563"/>
            <a:ext cx="70723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2060"/>
                </a:solidFill>
              </a:rPr>
              <a:t>                                   Анна Петровна</a:t>
            </a:r>
          </a:p>
          <a:p>
            <a:r>
              <a:rPr lang="ru-RU" sz="2000" b="1">
                <a:solidFill>
                  <a:srgbClr val="002060"/>
                </a:solidFill>
              </a:rPr>
              <a:t>Мозаика и её фрагмент. Усть-Рудицы. 1756 -1757 г.</a:t>
            </a:r>
            <a:endParaRPr lang="ru-RU">
              <a:latin typeface="Franklin Gothic Book" pitchFamily="34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Прямоугольник 1"/>
          <p:cNvSpPr>
            <a:spLocks noChangeArrowheads="1"/>
          </p:cNvSpPr>
          <p:nvPr/>
        </p:nvSpPr>
        <p:spPr bwMode="auto">
          <a:xfrm>
            <a:off x="1428750" y="5857875"/>
            <a:ext cx="55784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002060"/>
                </a:solidFill>
              </a:rPr>
              <a:t>      Г. Г. Орлов Мозаика и её фрагмент.</a:t>
            </a:r>
          </a:p>
          <a:p>
            <a:r>
              <a:rPr lang="ru-RU" sz="2000" b="1">
                <a:solidFill>
                  <a:srgbClr val="002060"/>
                </a:solidFill>
              </a:rPr>
              <a:t> Ломоносовская мастерская. Около 1764 г.</a:t>
            </a:r>
            <a:endParaRPr lang="ru-RU">
              <a:latin typeface="Franklin Gothic Book" pitchFamily="34" charset="0"/>
            </a:endParaRPr>
          </a:p>
        </p:txBody>
      </p:sp>
      <p:pic>
        <p:nvPicPr>
          <p:cNvPr id="27650" name="Picture 2" descr="http://www.lomonosovo.ru/joom/resources/image/Mozaika/19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100" y="371475"/>
            <a:ext cx="4035425" cy="1006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 descr="Г.Г. Орлов. Фрагмент мозаики. Ломоносовская мастерская. Около 1764 г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5325" y="371475"/>
            <a:ext cx="4181475" cy="991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Санкт Петербургский научный центр РАН. Мозаика фабрики цветного стекла М.В. Ломоносова &quot;Полтавская битва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5013" y="298450"/>
            <a:ext cx="4779962" cy="971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Прямоугольник 2"/>
          <p:cNvSpPr>
            <a:spLocks noChangeArrowheads="1"/>
          </p:cNvSpPr>
          <p:nvPr/>
        </p:nvSpPr>
        <p:spPr bwMode="auto">
          <a:xfrm>
            <a:off x="357188" y="5572125"/>
            <a:ext cx="85010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2060"/>
                </a:solidFill>
              </a:rPr>
              <a:t>  Полтавская баталия 1762-1764 годы мозаика мастерской </a:t>
            </a:r>
          </a:p>
          <a:p>
            <a:r>
              <a:rPr lang="ru-RU" sz="2000" b="1">
                <a:solidFill>
                  <a:srgbClr val="002060"/>
                </a:solidFill>
              </a:rPr>
              <a:t>М.В. Ломоносова в здании научного центра академии наук РФ в</a:t>
            </a:r>
          </a:p>
          <a:p>
            <a:r>
              <a:rPr lang="ru-RU" sz="2000" b="1">
                <a:solidFill>
                  <a:srgbClr val="002060"/>
                </a:solidFill>
              </a:rPr>
              <a:t>Санкт- Петербурге.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Мозаика фабрики цветного стекла Михайло Ломоносова &quot;Полтавская битва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300" y="195263"/>
            <a:ext cx="7961313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Прямоугольник 2"/>
          <p:cNvSpPr>
            <a:spLocks noChangeArrowheads="1"/>
          </p:cNvSpPr>
          <p:nvPr/>
        </p:nvSpPr>
        <p:spPr bwMode="auto">
          <a:xfrm>
            <a:off x="179388" y="5805488"/>
            <a:ext cx="87503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2060"/>
                </a:solidFill>
              </a:rPr>
              <a:t>  Полтавская баталия 1762-1764 годы мозаика мастерской </a:t>
            </a:r>
          </a:p>
          <a:p>
            <a:r>
              <a:rPr lang="ru-RU" sz="2000" b="1">
                <a:solidFill>
                  <a:srgbClr val="002060"/>
                </a:solidFill>
              </a:rPr>
              <a:t>М.В. Ломоносова в здании академии наук РФ в Санкт Петербурге.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Екатерина II. Мозаика Ломоносовской мастерско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750" y="158750"/>
            <a:ext cx="4284663" cy="719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Прямоугольник 2"/>
          <p:cNvSpPr>
            <a:spLocks noChangeArrowheads="1"/>
          </p:cNvSpPr>
          <p:nvPr/>
        </p:nvSpPr>
        <p:spPr bwMode="auto">
          <a:xfrm>
            <a:off x="2000250" y="5929313"/>
            <a:ext cx="67151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2060"/>
                </a:solidFill>
              </a:rPr>
              <a:t>          Екатерина II. Мозаика Ломоносовской</a:t>
            </a:r>
          </a:p>
          <a:p>
            <a:r>
              <a:rPr lang="ru-RU" sz="2000" b="1">
                <a:solidFill>
                  <a:srgbClr val="002060"/>
                </a:solidFill>
              </a:rPr>
              <a:t> мастерской. Государственный Русский музей.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1754, Mikhail Lomonosov's Aerodynam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188" y="3857625"/>
            <a:ext cx="2665412" cy="2786063"/>
          </a:xfrm>
          <a:prstGeom prst="rect">
            <a:avLst/>
          </a:prstGeom>
          <a:noFill/>
          <a:ln w="38100" cap="sq">
            <a:solidFill>
              <a:srgbClr val="0070C0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42999"/>
              </a:srgbClr>
            </a:outerShdw>
          </a:effectLst>
        </p:spPr>
      </p:pic>
      <p:pic>
        <p:nvPicPr>
          <p:cNvPr id="20485" name="Picture 5" descr="http://www.wired.com/images/slideshow/2007/11/gallery_helicopter/02_vite_aere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3929063"/>
            <a:ext cx="3786187" cy="2668587"/>
          </a:xfrm>
          <a:prstGeom prst="rect">
            <a:avLst/>
          </a:prstGeom>
          <a:noFill/>
          <a:ln w="38100" cap="sq">
            <a:solidFill>
              <a:srgbClr val="0070C0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42999"/>
              </a:srgbClr>
            </a:outerShdw>
          </a:effectLst>
        </p:spPr>
      </p:pic>
      <p:pic>
        <p:nvPicPr>
          <p:cNvPr id="20487" name="Picture 7" descr="http://clasicizm.com/content/r_lomonosov/foto/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33350" y="639763"/>
            <a:ext cx="3455988" cy="293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Прямоугольник 5"/>
          <p:cNvSpPr>
            <a:spLocks noChangeArrowheads="1"/>
          </p:cNvSpPr>
          <p:nvPr/>
        </p:nvSpPr>
        <p:spPr bwMode="auto">
          <a:xfrm>
            <a:off x="2928938" y="214313"/>
            <a:ext cx="6000750" cy="347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2060"/>
                </a:solidFill>
              </a:rPr>
              <a:t>  12 декабря 1754 года на заседании Санкт-Петербургской академии наук великий русский ученый Михаил Ломоносов </a:t>
            </a:r>
            <a:r>
              <a:rPr lang="ru-RU" sz="2000" b="1">
                <a:solidFill>
                  <a:srgbClr val="FF0000"/>
                </a:solidFill>
              </a:rPr>
              <a:t>продемонстрировал действующую модель летательного аппарата </a:t>
            </a:r>
            <a:r>
              <a:rPr lang="ru-RU" sz="2000" b="1">
                <a:solidFill>
                  <a:srgbClr val="002060"/>
                </a:solidFill>
              </a:rPr>
              <a:t>- прообраз современного вертолета. Предназначенная для изучения атмосферных явлений, модель поднялась на два десятка метров. Это было первое в мире документированное испытание летательного аппарата тяжелее воздуха.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Прямоугольник 1"/>
          <p:cNvSpPr>
            <a:spLocks noChangeArrowheads="1"/>
          </p:cNvSpPr>
          <p:nvPr/>
        </p:nvSpPr>
        <p:spPr bwMode="auto">
          <a:xfrm>
            <a:off x="214313" y="285750"/>
            <a:ext cx="55721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2060"/>
                </a:solidFill>
              </a:rPr>
              <a:t>  В 1752—1753 годах М.В. Ломоносов  занимается изучением </a:t>
            </a:r>
            <a:r>
              <a:rPr lang="ru-RU" sz="2000" b="1">
                <a:solidFill>
                  <a:srgbClr val="FF0000"/>
                </a:solidFill>
              </a:rPr>
              <a:t>атмосферного электричества.</a:t>
            </a:r>
          </a:p>
        </p:txBody>
      </p:sp>
      <p:pic>
        <p:nvPicPr>
          <p:cNvPr id="36867" name="Picture 2" descr="http://ru.wikipedia.org/skins-1.5/common/images/magnify-clip.png">
            <a:hlinkClick r:id="rId2" tooltip="Увеличить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7483647" y="-233295825"/>
            <a:ext cx="142875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4" descr="Файл:Lomonosov Word about the air phenomena occurring from electrical force 17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100" y="2011363"/>
            <a:ext cx="6999288" cy="484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4" name="Picture 6" descr="http://upload.wikimedia.org/wikipedia/commons/thumb/6/6f/Lomonosov_drawing_for_article_Engraving_Favorsky_for_Storm_s_book_1753_1932.jpg/270px-Lomonosov_drawing_for_article_Engraving_Favorsky_for_Storm_s_book_1753_19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3238" y="-60325"/>
            <a:ext cx="3719512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Прямоугольник 1"/>
          <p:cNvSpPr>
            <a:spLocks noChangeArrowheads="1"/>
          </p:cNvSpPr>
          <p:nvPr/>
        </p:nvSpPr>
        <p:spPr bwMode="auto">
          <a:xfrm>
            <a:off x="214313" y="5214938"/>
            <a:ext cx="85725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2060"/>
                </a:solidFill>
              </a:rPr>
              <a:t>    Михаил Ломоносов  силами жителей одной деревни Архангельской губернии </a:t>
            </a:r>
            <a:r>
              <a:rPr lang="ru-RU" sz="2000" b="1">
                <a:solidFill>
                  <a:srgbClr val="FF0000"/>
                </a:solidFill>
              </a:rPr>
              <a:t>развернул производство карандаша в деревянной оболочке</a:t>
            </a:r>
            <a:r>
              <a:rPr lang="ru-RU" sz="2000" b="1">
                <a:solidFill>
                  <a:srgbClr val="002060"/>
                </a:solidFill>
              </a:rPr>
              <a:t> и ввёл в мировой обиход понятие «гросс» – дюжина дюжин. </a:t>
            </a:r>
          </a:p>
        </p:txBody>
      </p:sp>
      <p:pic>
        <p:nvPicPr>
          <p:cNvPr id="21506" name="Picture 2" descr="http://xvatit.com/uploads/posts/2008-06/1212754359_1208188306_3e5c0bc7c35813f28927310b738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188913"/>
            <a:ext cx="5546725" cy="949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lomonosovo.ru/joom/resources/image/Lomonosov_sm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7213" y="280988"/>
            <a:ext cx="1951037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Прямоугольник 3"/>
          <p:cNvSpPr>
            <a:spLocks noChangeArrowheads="1"/>
          </p:cNvSpPr>
          <p:nvPr/>
        </p:nvSpPr>
        <p:spPr bwMode="auto">
          <a:xfrm>
            <a:off x="3708400" y="2565400"/>
            <a:ext cx="4786313" cy="3786188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2060"/>
                </a:solidFill>
              </a:rPr>
              <a:t>   Одним из важных изобретений Ломоносова в области оптики была </a:t>
            </a:r>
            <a:r>
              <a:rPr lang="ru-RU" sz="2000" b="1">
                <a:solidFill>
                  <a:srgbClr val="FF0000"/>
                </a:solidFill>
              </a:rPr>
              <a:t>“ночезрительная труба</a:t>
            </a:r>
            <a:r>
              <a:rPr lang="ru-RU" sz="2000" b="1">
                <a:solidFill>
                  <a:srgbClr val="002060"/>
                </a:solidFill>
              </a:rPr>
              <a:t>” (1756-58), позволявшая в сумерки более отчетливо различать предметы. Кроме того, задолго до В. Гершеля, Ломоносов сконструировал отражательный (зеркальный) телескоп для дополнительного плоского зеркала. Ломоносова интересовали также астрономия и геофизика.</a:t>
            </a:r>
          </a:p>
        </p:txBody>
      </p:sp>
      <p:pic>
        <p:nvPicPr>
          <p:cNvPr id="2054" name="Picture 6" descr="http://festival.1september.ru/articles/415925/img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1775" y="1169988"/>
            <a:ext cx="3194050" cy="534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Прямоугольник 1"/>
          <p:cNvSpPr>
            <a:spLocks noChangeArrowheads="1"/>
          </p:cNvSpPr>
          <p:nvPr/>
        </p:nvSpPr>
        <p:spPr bwMode="auto">
          <a:xfrm>
            <a:off x="285750" y="214313"/>
            <a:ext cx="8572500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2060"/>
                </a:solidFill>
              </a:rPr>
              <a:t>  Богат  северный край рыбою, зверем, лесом. И поморы, так они себя называли, славились как отважные мореходы. Ходили они на своих судах в Белое море, в Ледовитый океан, добирались до самого Груманта (Шпицбергена). </a:t>
            </a:r>
            <a:br>
              <a:rPr lang="ru-RU" sz="2000" b="1">
                <a:solidFill>
                  <a:srgbClr val="002060"/>
                </a:solidFill>
              </a:rPr>
            </a:br>
            <a:r>
              <a:rPr lang="ru-RU" sz="2000" b="1">
                <a:solidFill>
                  <a:srgbClr val="002060"/>
                </a:solidFill>
              </a:rPr>
              <a:t>  Здесь, на Курострове, в деревне Мишанинской, что слилась потом с деревней Денисовкой, 8 (19) ноября 1711 года у промысловика Василия Дорофеевича Ломоносова родился сын Михайло.</a:t>
            </a:r>
          </a:p>
        </p:txBody>
      </p:sp>
      <p:pic>
        <p:nvPicPr>
          <p:cNvPr id="59394" name="Picture 2" descr="http://museum.lomic.ru/img/xr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4563" y="2719388"/>
            <a:ext cx="3614737" cy="275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4" descr="д. Никол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100" y="2932113"/>
            <a:ext cx="380365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6" descr="http://www.lomonosovo.ru/joom/resources/image/1024/Lomonosovo/Lomonosovo_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70325" y="5430838"/>
            <a:ext cx="5157788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www.internet-school.ru/iSchool/_attach_/11209_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100" y="3243263"/>
            <a:ext cx="2906713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Прямоугольник 5"/>
          <p:cNvSpPr>
            <a:spLocks noChangeArrowheads="1"/>
          </p:cNvSpPr>
          <p:nvPr/>
        </p:nvSpPr>
        <p:spPr bwMode="auto">
          <a:xfrm>
            <a:off x="357188" y="285750"/>
            <a:ext cx="8501062" cy="2625725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2060"/>
                </a:solidFill>
              </a:rPr>
              <a:t>   26 мая 1761 во время прохождения Венеры по диску Солнца Ломоносов </a:t>
            </a:r>
            <a:r>
              <a:rPr lang="ru-RU" sz="2000" b="1">
                <a:solidFill>
                  <a:srgbClr val="FF0000"/>
                </a:solidFill>
              </a:rPr>
              <a:t>открыл существование у нее атмосферы</a:t>
            </a:r>
            <a:r>
              <a:rPr lang="ru-RU" sz="2000" b="1">
                <a:solidFill>
                  <a:srgbClr val="002060"/>
                </a:solidFill>
              </a:rPr>
              <a:t>, впервые правильно истолковав размытие солнечного края при двукратном прохождении Венеры через край диска Солнца. С помощью разработанной им конструкции маятника, позволявшей обнаруживать крайне малые изменения направления и амплитуды его качаний, Ломоносов осуществил длительные исследования земного тяготения.</a:t>
            </a:r>
          </a:p>
        </p:txBody>
      </p:sp>
      <p:pic>
        <p:nvPicPr>
          <p:cNvPr id="32772" name="Picture 4" descr="Файл:Venustransit 2004-06-08 07-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26038" y="3170238"/>
            <a:ext cx="3590925" cy="366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privetspb.ru/sightseeing/images/mihaillomonosov-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938" y="1706563"/>
            <a:ext cx="3262312" cy="962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2" descr="http://upload.wikimedia.org/wikipedia/commons/c/c4/Lomonosov_The_initial_foundings_of_Metallurgy_or_ore%27s_research_17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8" y="3214688"/>
            <a:ext cx="4229100" cy="324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4" descr="http://him.1september.ru/2004/06/4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1163" y="420688"/>
            <a:ext cx="1955800" cy="504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0" name="Picture 6" descr="М.В.Ломоносов в своей лаборатории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600" y="420688"/>
            <a:ext cx="2822575" cy="447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Прямоугольник 1"/>
          <p:cNvSpPr>
            <a:spLocks noChangeArrowheads="1"/>
          </p:cNvSpPr>
          <p:nvPr/>
        </p:nvSpPr>
        <p:spPr bwMode="auto">
          <a:xfrm>
            <a:off x="285750" y="214313"/>
            <a:ext cx="4643438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2060"/>
                </a:solidFill>
              </a:rPr>
              <a:t>   Современные системы молниезащиты позволяют нам надежно защитить себя и свое жилище от опасностей, порожденных молниями. Но мало кто вспоминает сегодня, какой большой вклад </a:t>
            </a:r>
            <a:r>
              <a:rPr lang="ru-RU" sz="2000" b="1">
                <a:solidFill>
                  <a:srgbClr val="FF0000"/>
                </a:solidFill>
              </a:rPr>
              <a:t>в разработку мер безопасности при использовании электричества </a:t>
            </a:r>
            <a:r>
              <a:rPr lang="ru-RU" sz="2000" b="1">
                <a:solidFill>
                  <a:srgbClr val="002060"/>
                </a:solidFill>
              </a:rPr>
              <a:t>внесли русские ученые 18 века — в частности, великий Ломоносов. А его соратник и друг, физик Георг Рихман, даже заплатил за это знание жизнью.</a:t>
            </a:r>
          </a:p>
        </p:txBody>
      </p:sp>
      <p:pic>
        <p:nvPicPr>
          <p:cNvPr id="1026" name="Picture 2" descr="МПО ЭЛЕКТРОМОНТАЖ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3925" y="152400"/>
            <a:ext cx="3017838" cy="803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http://www.den-za-dnem.ru/img/n07-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7988" y="3371850"/>
            <a:ext cx="1993900" cy="636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Прямоугольник 1"/>
          <p:cNvSpPr>
            <a:spLocks noChangeArrowheads="1"/>
          </p:cNvSpPr>
          <p:nvPr/>
        </p:nvSpPr>
        <p:spPr bwMode="auto">
          <a:xfrm>
            <a:off x="214313" y="285750"/>
            <a:ext cx="8643937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2060"/>
                </a:solidFill>
              </a:rPr>
              <a:t>   Научные труды Ломоносова не только прокладывали пути современному знанию, но были устремлены в будущее. Его передовые идеи в течение многих десятилетий способствовали прогрессу науки.</a:t>
            </a:r>
            <a:br>
              <a:rPr lang="ru-RU" sz="2000" b="1">
                <a:solidFill>
                  <a:srgbClr val="002060"/>
                </a:solidFill>
              </a:rPr>
            </a:br>
            <a:r>
              <a:rPr lang="ru-RU" sz="2000" b="1">
                <a:solidFill>
                  <a:srgbClr val="002060"/>
                </a:solidFill>
              </a:rPr>
              <a:t>  Он сделал смелую попытку дать материалистическую картину мира, основываясь на достижениях современного ему естествознания. </a:t>
            </a:r>
          </a:p>
        </p:txBody>
      </p:sp>
      <p:pic>
        <p:nvPicPr>
          <p:cNvPr id="61442" name="Picture 2" descr="Полное собрание сочинений М. В. Ломоносова 1950-1959 гг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8713" y="4714875"/>
            <a:ext cx="5151437" cy="1881188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43" name="Picture 3" descr="D:\история\ломоносов\Lomonosov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75" y="2713038"/>
            <a:ext cx="3627438" cy="399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5" descr="D:\клипарты\школа\7dc77fa5008f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38" y="2500313"/>
            <a:ext cx="2143125" cy="214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Прямоугольник 1"/>
          <p:cNvSpPr>
            <a:spLocks noChangeArrowheads="1"/>
          </p:cNvSpPr>
          <p:nvPr/>
        </p:nvSpPr>
        <p:spPr bwMode="auto">
          <a:xfrm>
            <a:off x="357188" y="214313"/>
            <a:ext cx="85010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2060"/>
                </a:solidFill>
              </a:rPr>
              <a:t>  В 1744 году русским ученым, горным инженером Дмитрием Виноградовым при помощи великого русского ученого Михаила Ломоносова был открыт </a:t>
            </a:r>
            <a:r>
              <a:rPr lang="ru-RU" sz="2000" b="1">
                <a:solidFill>
                  <a:srgbClr val="FF0000"/>
                </a:solidFill>
              </a:rPr>
              <a:t>состав русского фарфора</a:t>
            </a:r>
            <a:r>
              <a:rPr lang="ru-RU" sz="2000" b="1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45059" name="Picture 2" descr="5263b (584x699, 194Kb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1357313"/>
            <a:ext cx="3929062" cy="470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4" descr=" (549x699, 163Kb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1773238"/>
            <a:ext cx="3662362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Прямоугольник 1"/>
          <p:cNvSpPr>
            <a:spLocks noChangeArrowheads="1"/>
          </p:cNvSpPr>
          <p:nvPr/>
        </p:nvSpPr>
        <p:spPr bwMode="auto">
          <a:xfrm>
            <a:off x="428625" y="214313"/>
            <a:ext cx="8358188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2060"/>
                </a:solidFill>
              </a:rPr>
              <a:t>   В 1745 году была </a:t>
            </a:r>
            <a:r>
              <a:rPr lang="ru-RU" sz="2000" b="1">
                <a:solidFill>
                  <a:srgbClr val="FF0000"/>
                </a:solidFill>
              </a:rPr>
              <a:t>создана первая русская фарфоровая мануфактура </a:t>
            </a:r>
            <a:r>
              <a:rPr lang="ru-RU" sz="2000" b="1">
                <a:solidFill>
                  <a:srgbClr val="002060"/>
                </a:solidFill>
              </a:rPr>
              <a:t>(или, как ее тогда называли, «порцелановая мануфактура») – Императорский фарфоровый завод. Продукция ИФЗ предназначалась для нужд двора, предметы расписывались учениками Петербургской академии художеств. Рисунки на первых изделиях утверждались лично императрицей Елизаветой Петровной.</a:t>
            </a:r>
            <a:r>
              <a:rPr lang="ru-RU">
                <a:latin typeface="Franklin Gothic Book" pitchFamily="34" charset="0"/>
              </a:rPr>
              <a:t/>
            </a:r>
            <a:br>
              <a:rPr lang="ru-RU">
                <a:latin typeface="Franklin Gothic Book" pitchFamily="34" charset="0"/>
              </a:rPr>
            </a:br>
            <a:endParaRPr lang="ru-RU">
              <a:latin typeface="Franklin Gothic Book" pitchFamily="34" charset="0"/>
            </a:endParaRPr>
          </a:p>
        </p:txBody>
      </p:sp>
      <p:pic>
        <p:nvPicPr>
          <p:cNvPr id="46083" name="Picture 2" descr="http://img0.liveinternet.ru/images/attach/c/0/44/796/44796512_5266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2500313"/>
            <a:ext cx="3157538" cy="402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4" descr=" (549x699, 171Kb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25" y="2540000"/>
            <a:ext cx="3086100" cy="39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Прямоугольник 2"/>
          <p:cNvSpPr>
            <a:spLocks noChangeArrowheads="1"/>
          </p:cNvSpPr>
          <p:nvPr/>
        </p:nvSpPr>
        <p:spPr bwMode="auto">
          <a:xfrm>
            <a:off x="214313" y="214313"/>
            <a:ext cx="8715375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2060"/>
                </a:solidFill>
              </a:rPr>
              <a:t>  Важнейшей проблемой в эпоху Ломоносова было формирование русского национального языка, языка отечественной культуры, науки, литературы, государственного строительства. Без богатого языка с его четко очерченными внутренними законами нет и не может быть развитого искусства, просвещения, науки.</a:t>
            </a:r>
            <a:br>
              <a:rPr lang="ru-RU" sz="2000" b="1">
                <a:solidFill>
                  <a:srgbClr val="002060"/>
                </a:solidFill>
              </a:rPr>
            </a:br>
            <a:r>
              <a:rPr lang="ru-RU" sz="2000" b="1">
                <a:solidFill>
                  <a:srgbClr val="FF0000"/>
                </a:solidFill>
              </a:rPr>
              <a:t>  М. В. Ломоносов выступает и как исследователь законов русского языка</a:t>
            </a:r>
            <a:r>
              <a:rPr lang="ru-RU" sz="2000" b="1">
                <a:solidFill>
                  <a:srgbClr val="002060"/>
                </a:solidFill>
              </a:rPr>
              <a:t>, и как страстный его защитник и реформатор, и как популяризатор, своими литературными произведениями и историческими сочинениями убедительно доказавший, на что способен русский язык.</a:t>
            </a:r>
          </a:p>
        </p:txBody>
      </p:sp>
      <p:pic>
        <p:nvPicPr>
          <p:cNvPr id="48131" name="Picture 2" descr="Работы М. В. Ломоносова &quot;Российская грамматика&quot; и &quot;Риторика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275" y="3500438"/>
            <a:ext cx="1341438" cy="385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4" descr="Файл:Lomonosov Russiche Grammatik Deutsche StPetersburg 17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2413" y="3492500"/>
            <a:ext cx="2273300" cy="618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Прямоугольник 5"/>
          <p:cNvSpPr>
            <a:spLocks noChangeArrowheads="1"/>
          </p:cNvSpPr>
          <p:nvPr/>
        </p:nvSpPr>
        <p:spPr bwMode="auto">
          <a:xfrm>
            <a:off x="2428875" y="5715000"/>
            <a:ext cx="41433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2060"/>
                </a:solidFill>
              </a:rPr>
              <a:t>М. В. Ломоносов. Русская грамматика на немецком. Санкт-Петербург. 1764 г.</a:t>
            </a:r>
          </a:p>
        </p:txBody>
      </p:sp>
      <p:pic>
        <p:nvPicPr>
          <p:cNvPr id="48134" name="Picture 6" descr="http://upload.wikimedia.org/wikipedia/commons/thumb/9/98/Lomonosov_Word_creditable_to_Peter_Great_April_26_1755.jpg/220px-Lomonosov_Word_creditable_to_Peter_Great_April_26_17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3716338"/>
            <a:ext cx="2146300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Прямоугольник 1"/>
          <p:cNvSpPr>
            <a:spLocks noChangeArrowheads="1"/>
          </p:cNvSpPr>
          <p:nvPr/>
        </p:nvSpPr>
        <p:spPr bwMode="auto">
          <a:xfrm>
            <a:off x="214313" y="285750"/>
            <a:ext cx="864393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2060"/>
                </a:solidFill>
              </a:rPr>
              <a:t>   Много сил отдавал </a:t>
            </a:r>
            <a:r>
              <a:rPr lang="ru-RU" sz="2000" b="1">
                <a:solidFill>
                  <a:srgbClr val="FF0000"/>
                </a:solidFill>
              </a:rPr>
              <a:t>Ломоносов  созданию Московского университета</a:t>
            </a:r>
            <a:r>
              <a:rPr lang="ru-RU" sz="2000" b="1">
                <a:solidFill>
                  <a:srgbClr val="002060"/>
                </a:solidFill>
              </a:rPr>
              <a:t>; он сам составил проект университета. В апреле 1755 г. Московский университет был открыт. И сегодня, являясь ведущим вузом страны, он по праву носит имя великого ученого.</a:t>
            </a:r>
          </a:p>
        </p:txBody>
      </p:sp>
      <p:pic>
        <p:nvPicPr>
          <p:cNvPr id="49155" name="Picture 2" descr="http://mgu-geo.ru/mg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125" y="1743075"/>
            <a:ext cx="6546850" cy="979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Прямоугольник 1"/>
          <p:cNvSpPr>
            <a:spLocks noChangeArrowheads="1"/>
          </p:cNvSpPr>
          <p:nvPr/>
        </p:nvSpPr>
        <p:spPr bwMode="auto">
          <a:xfrm>
            <a:off x="3714750" y="2214563"/>
            <a:ext cx="5214938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2060"/>
                </a:solidFill>
              </a:rPr>
              <a:t>   </a:t>
            </a:r>
            <a:r>
              <a:rPr lang="ru-RU" sz="2000" b="1">
                <a:solidFill>
                  <a:srgbClr val="FF0000"/>
                </a:solidFill>
              </a:rPr>
              <a:t>Ломоносов предложил ряд новых приборов и методов для определения долготы и широты места</a:t>
            </a:r>
            <a:r>
              <a:rPr lang="ru-RU" sz="2000" b="1">
                <a:solidFill>
                  <a:srgbClr val="002060"/>
                </a:solidFill>
              </a:rPr>
              <a:t>. Он впервые внес предложение об организации международной Мореплавательской академии для совместного решения наиболее важных научно-технических проблем мореплавания. Ломоносов исследовал морские льды и дал первую их классификацию. Он неоднократно подчеркивал политическую и хозяйственную важность для России освоения Северного морского пути.</a:t>
            </a:r>
          </a:p>
        </p:txBody>
      </p:sp>
      <p:pic>
        <p:nvPicPr>
          <p:cNvPr id="50179" name="Picture 2" descr="http://feb-web.ru/feb/lomonos/pictures/kle-4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3" y="2243138"/>
            <a:ext cx="3573462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4" descr="http://www.polarmuseum.ru/sketches/ch1765/images/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133350"/>
            <a:ext cx="2724150" cy="204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6" descr="http://www.polarmuseum.ru/bibl/books/vize_48/images/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963" y="207963"/>
            <a:ext cx="3284537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Файл:Lomonosov Grav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938" y="231775"/>
            <a:ext cx="4694237" cy="1242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Прямоугольник 2"/>
          <p:cNvSpPr>
            <a:spLocks noChangeArrowheads="1"/>
          </p:cNvSpPr>
          <p:nvPr/>
        </p:nvSpPr>
        <p:spPr bwMode="auto">
          <a:xfrm>
            <a:off x="5572125" y="5572125"/>
            <a:ext cx="32861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2060"/>
                </a:solidFill>
              </a:rPr>
              <a:t>Могила Ломоносова в Александро-Невской лавре. 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pomor.no/rus/images/uploads/articles/31_pomorl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4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Box 2"/>
          <p:cNvSpPr txBox="1">
            <a:spLocks noChangeArrowheads="1"/>
          </p:cNvSpPr>
          <p:nvPr/>
        </p:nvSpPr>
        <p:spPr bwMode="auto">
          <a:xfrm>
            <a:off x="214313" y="214313"/>
            <a:ext cx="13128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0070C0"/>
                </a:solidFill>
              </a:rPr>
              <a:t>Поморы.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 descr="Памятник М. В. Ломоносову установленный на его родине П. И. Челищевы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25" y="3232150"/>
            <a:ext cx="2359025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Прямоугольник 4"/>
          <p:cNvSpPr>
            <a:spLocks noChangeArrowheads="1"/>
          </p:cNvSpPr>
          <p:nvPr/>
        </p:nvSpPr>
        <p:spPr bwMode="auto">
          <a:xfrm>
            <a:off x="395288" y="260350"/>
            <a:ext cx="8515350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2060"/>
                </a:solidFill>
              </a:rPr>
              <a:t>   Первый памятник Ломоносову был сооружен ещё в конце XVIII века.</a:t>
            </a:r>
            <a:br>
              <a:rPr lang="ru-RU" sz="2000" b="1">
                <a:solidFill>
                  <a:srgbClr val="002060"/>
                </a:solidFill>
              </a:rPr>
            </a:br>
            <a:r>
              <a:rPr lang="ru-RU" sz="2000" b="1">
                <a:solidFill>
                  <a:srgbClr val="002060"/>
                </a:solidFill>
              </a:rPr>
              <a:t>  Петр Иванович Челищев в 1791 году совершил путешествие на Север России. Чтя память Ломоносова, Челищев побывал на его родине и не нашел ничего, что сохранилось бы от построек семьи Ломоносова, на месте которого был уже выстроен дом крестьянина Шубного. Стремясь отдать дань месту, где родился и провел детские годы его великий соотечественник, Челищев решил поставить на берегу реки Курополки, против Холмогор, им самим спроектированный памятник. </a:t>
            </a:r>
            <a:br>
              <a:rPr lang="ru-RU" sz="2000" b="1">
                <a:solidFill>
                  <a:srgbClr val="002060"/>
                </a:solidFill>
              </a:rPr>
            </a:br>
            <a:r>
              <a:rPr lang="ru-RU" sz="2000" b="1">
                <a:solidFill>
                  <a:srgbClr val="002060"/>
                </a:solidFill>
              </a:rPr>
              <a:t> </a:t>
            </a:r>
            <a:endParaRPr lang="ru-RU">
              <a:latin typeface="Franklin Gothic Book" pitchFamily="34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Прямоугольник 1"/>
          <p:cNvSpPr>
            <a:spLocks noChangeArrowheads="1"/>
          </p:cNvSpPr>
          <p:nvPr/>
        </p:nvSpPr>
        <p:spPr bwMode="auto">
          <a:xfrm>
            <a:off x="3929063" y="3714750"/>
            <a:ext cx="4786312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2060"/>
                </a:solidFill>
              </a:rPr>
              <a:t>   4 сентября 1947г. Совет Министров СССР вынес решение об установке памятника великому ученому на его родине в селе Ломоносово Холмогорского района Архангельской области. Работа была поручена скульптору И.И. Козловскому и архитектору Л.М. Полякову.</a:t>
            </a:r>
          </a:p>
        </p:txBody>
      </p:sp>
      <p:pic>
        <p:nvPicPr>
          <p:cNvPr id="53251" name="Picture 2" descr="http://museum.lomic.ru/img/pam_lo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888" y="158750"/>
            <a:ext cx="3767137" cy="637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Прямоугольник 1"/>
          <p:cNvSpPr>
            <a:spLocks noChangeArrowheads="1"/>
          </p:cNvSpPr>
          <p:nvPr/>
        </p:nvSpPr>
        <p:spPr bwMode="auto">
          <a:xfrm>
            <a:off x="4357688" y="5214938"/>
            <a:ext cx="4572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2060"/>
                </a:solidFill>
              </a:rPr>
              <a:t>  Памятник М. В. Ломоносову в </a:t>
            </a:r>
          </a:p>
          <a:p>
            <a:r>
              <a:rPr lang="ru-RU" sz="2000" b="1">
                <a:solidFill>
                  <a:srgbClr val="002060"/>
                </a:solidFill>
              </a:rPr>
              <a:t>г. Архангельске у Поморского государственного университета им М.В. Ломоносова. </a:t>
            </a:r>
          </a:p>
        </p:txBody>
      </p:sp>
      <p:pic>
        <p:nvPicPr>
          <p:cNvPr id="54275" name="Picture 2" descr="http://museum.lomic.ru/img/pam_lom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3" y="268288"/>
            <a:ext cx="4273550" cy="590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Прямоугольник 1"/>
          <p:cNvSpPr>
            <a:spLocks noChangeArrowheads="1"/>
          </p:cNvSpPr>
          <p:nvPr/>
        </p:nvSpPr>
        <p:spPr bwMode="auto">
          <a:xfrm>
            <a:off x="4286250" y="5357813"/>
            <a:ext cx="4572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2060"/>
                </a:solidFill>
              </a:rPr>
              <a:t>Памятник М. В. Ломоносову в г. Архангельске напротив здания Архангельского государственного технического университета. </a:t>
            </a:r>
          </a:p>
        </p:txBody>
      </p:sp>
      <p:pic>
        <p:nvPicPr>
          <p:cNvPr id="55299" name="Picture 2" descr="http://museum.lomic.ru/img/1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888" y="334963"/>
            <a:ext cx="4200525" cy="569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Прямоугольник 3"/>
          <p:cNvSpPr>
            <a:spLocks noChangeArrowheads="1"/>
          </p:cNvSpPr>
          <p:nvPr/>
        </p:nvSpPr>
        <p:spPr bwMode="auto">
          <a:xfrm>
            <a:off x="4356100" y="333375"/>
            <a:ext cx="4573588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2060"/>
                </a:solidFill>
              </a:rPr>
              <a:t>   Памятник М. В. Ломоносову сооружен скульптором И. П. Мартосом в 1826 -1829 годах и является одним из наиболее поздних его произведений. Деньги на постройку памятника были собраны путем всероссийской подписки и составили 46 тысяч рублей. 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Прямоугольник 1"/>
          <p:cNvSpPr>
            <a:spLocks noChangeArrowheads="1"/>
          </p:cNvSpPr>
          <p:nvPr/>
        </p:nvSpPr>
        <p:spPr bwMode="auto">
          <a:xfrm>
            <a:off x="4286250" y="4929188"/>
            <a:ext cx="45720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2060"/>
                </a:solidFill>
              </a:rPr>
              <a:t>  Памятник М. Ломоносову в Санкт- Петербурге. Скульпторы:</a:t>
            </a:r>
          </a:p>
          <a:p>
            <a:r>
              <a:rPr lang="ru-RU" sz="2000" b="1">
                <a:solidFill>
                  <a:srgbClr val="002060"/>
                </a:solidFill>
              </a:rPr>
              <a:t> Б. А. Петров, В. Д. Свешников, Б. А. Архитекторы: И. А. Шахов, </a:t>
            </a:r>
          </a:p>
          <a:p>
            <a:r>
              <a:rPr lang="ru-RU" sz="2000" b="1">
                <a:solidFill>
                  <a:srgbClr val="002060"/>
                </a:solidFill>
              </a:rPr>
              <a:t>Э. А. Тяхт. 1986 г.</a:t>
            </a:r>
          </a:p>
        </p:txBody>
      </p:sp>
      <p:pic>
        <p:nvPicPr>
          <p:cNvPr id="56323" name="Picture 2" descr="Файл:Памятник Михаилу Ломоносову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913" y="268288"/>
            <a:ext cx="3840162" cy="618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6" descr="http://i32.fastpic.ru/big/2011/1119/cf/26b0298421396a0a881685b5bf65d3cf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3438" y="333375"/>
            <a:ext cx="370522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Прямоугольник 1"/>
          <p:cNvSpPr>
            <a:spLocks noChangeArrowheads="1"/>
          </p:cNvSpPr>
          <p:nvPr/>
        </p:nvSpPr>
        <p:spPr bwMode="auto">
          <a:xfrm>
            <a:off x="900113" y="4652963"/>
            <a:ext cx="728662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002060"/>
                </a:solidFill>
                <a:latin typeface="Franklin Gothic Book" pitchFamily="34" charset="0"/>
              </a:rPr>
              <a:t>http://www.lomonosovo.ru/joom/content/category/1/1/1/</a:t>
            </a:r>
            <a:r>
              <a:rPr lang="ru-RU" sz="2000" b="1">
                <a:solidFill>
                  <a:srgbClr val="002060"/>
                </a:solidFill>
                <a:latin typeface="Franklin Gothic Book" pitchFamily="34" charset="0"/>
              </a:rPr>
              <a:t> -сайт о Ломоносове</a:t>
            </a:r>
          </a:p>
          <a:p>
            <a:r>
              <a:rPr lang="en-US" sz="2000" b="1">
                <a:solidFill>
                  <a:srgbClr val="002060"/>
                </a:solidFill>
                <a:latin typeface="Franklin Gothic Book" pitchFamily="34" charset="0"/>
              </a:rPr>
              <a:t>http://www.lomonosovo.ru/joom/content/view/65/1/#</a:t>
            </a:r>
            <a:r>
              <a:rPr lang="ru-RU" sz="2000" b="1">
                <a:solidFill>
                  <a:srgbClr val="002060"/>
                </a:solidFill>
                <a:latin typeface="Franklin Gothic Book" pitchFamily="34" charset="0"/>
              </a:rPr>
              <a:t>- мозаика</a:t>
            </a:r>
          </a:p>
          <a:p>
            <a:r>
              <a:rPr lang="en-US" sz="2000" b="1">
                <a:solidFill>
                  <a:srgbClr val="002060"/>
                </a:solidFill>
                <a:latin typeface="Franklin Gothic Book" pitchFamily="34" charset="0"/>
              </a:rPr>
              <a:t>http://museum.lomic.ru/index.html</a:t>
            </a:r>
            <a:endParaRPr lang="ru-RU" sz="2000" b="1">
              <a:solidFill>
                <a:srgbClr val="002060"/>
              </a:solidFill>
              <a:latin typeface="Franklin Gothic Book" pitchFamily="34" charset="0"/>
            </a:endParaRPr>
          </a:p>
          <a:p>
            <a:r>
              <a:rPr lang="en-US" sz="2000" b="1">
                <a:solidFill>
                  <a:srgbClr val="002060"/>
                </a:solidFill>
                <a:latin typeface="Franklin Gothic Book" pitchFamily="34" charset="0"/>
              </a:rPr>
              <a:t>http://ru.wikipedia.org</a:t>
            </a:r>
            <a:endParaRPr lang="ru-RU" sz="2000" b="1">
              <a:solidFill>
                <a:srgbClr val="002060"/>
              </a:solidFill>
              <a:latin typeface="Franklin Gothic Book" pitchFamily="34" charset="0"/>
            </a:endParaRPr>
          </a:p>
        </p:txBody>
      </p:sp>
      <p:pic>
        <p:nvPicPr>
          <p:cNvPr id="55299" name="Picture 2" descr="Михаил Васильевич Ломоносов - 300 лет со дня рожден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9350" y="280988"/>
            <a:ext cx="3829050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3"/>
          <p:cNvSpPr>
            <a:spLocks noChangeArrowheads="1"/>
          </p:cNvSpPr>
          <p:nvPr/>
        </p:nvSpPr>
        <p:spPr bwMode="auto">
          <a:xfrm>
            <a:off x="214313" y="214313"/>
            <a:ext cx="8643937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2060"/>
                </a:solidFill>
              </a:rPr>
              <a:t>   Его отец занимался рыбным промыслом и нередко совершал большие морские поездки. Мать Ломоносова, умершая очень рано, была дочерью дьякона. Лучшими моментами в детстве Ломоносова были его поездки с отцом в море, оставившие в его душе неизгладимый след. </a:t>
            </a:r>
          </a:p>
        </p:txBody>
      </p:sp>
      <p:pic>
        <p:nvPicPr>
          <p:cNvPr id="17414" name="Picture 6" descr="д. Никол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4075" y="3505200"/>
            <a:ext cx="4278313" cy="325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8" descr="д. Никол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3638" y="1792288"/>
            <a:ext cx="4371975" cy="332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10" descr="http://www.rustrana.ru/articles/4844/Pomor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075" y="3644900"/>
            <a:ext cx="2090738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Прямоугольник 1"/>
          <p:cNvSpPr>
            <a:spLocks noChangeArrowheads="1"/>
          </p:cNvSpPr>
          <p:nvPr/>
        </p:nvSpPr>
        <p:spPr bwMode="auto">
          <a:xfrm>
            <a:off x="285750" y="285750"/>
            <a:ext cx="8715375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2060"/>
                </a:solidFill>
              </a:rPr>
              <a:t>   Нередкие опасности плавания закаляли физические силы юноши и обогащали его ум разнообразными наблюдениями. Влияние природы русского севера легко усмотреть не только в языке Ломоносова, но и в его научных интересах. Его окружали предания о великих делах Петра Великого, которые сохранились на севере. Еще от матери Ломоносов научился читать и получил охоту к чтению. </a:t>
            </a:r>
          </a:p>
        </p:txBody>
      </p:sp>
      <p:pic>
        <p:nvPicPr>
          <p:cNvPr id="3" name="Picture 2" descr="http://rusnauka.narod.ru/lib/lomonosov_m/Image3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2625" y="3144838"/>
            <a:ext cx="4479925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 descr="http://www.nbuv.gov.ua/vom/cat/LUBOK/IMG/0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125" y="3078163"/>
            <a:ext cx="4175125" cy="239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://www.science.sakhalin.ru/Ship/Img-S/His_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075" y="219075"/>
            <a:ext cx="4456113" cy="404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Picture 4" descr="http://www.vokrugsveta.ru/img/cmn/2007/09/21/0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4075" y="3395663"/>
            <a:ext cx="4351338" cy="338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2" name="Picture 8" descr="http://www.polarmuseum.ru/sketches/pomor/images/kotc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0913" y="4364038"/>
            <a:ext cx="2755900" cy="248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4" name="Picture 10" descr="http://www.vokrugsveta.ru/img/cmn/2007/05/24/0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2850" y="506413"/>
            <a:ext cx="354171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2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2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http://img1.liveinternet.ru/images/attach/c/1/51/365/51365862_image_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9525" y="792163"/>
            <a:ext cx="3902075" cy="578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Прямоугольник 4"/>
          <p:cNvSpPr>
            <a:spLocks noChangeArrowheads="1"/>
          </p:cNvSpPr>
          <p:nvPr/>
        </p:nvSpPr>
        <p:spPr bwMode="auto">
          <a:xfrm>
            <a:off x="214313" y="428625"/>
            <a:ext cx="48577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2060"/>
                </a:solidFill>
              </a:rPr>
              <a:t>  В декабре 1730 года из Холмогор в Москву отправлялся караван с рыбой. Ночью, когда в доме все спали, Ломоносов надел две рубахи, нагольный тулуп, взял с собой подаренные ему соседом «Грамматику» Смотрицкого и «Арифметику» Магницкого и отправился вдогонку за караваном. На третий день он настиг его и упросил рыбаков разрешить идти вместе с ними. Отъезд из дома Ломоносов тщательно продумал. Он узнал, что только в трёх городах России — в Москве, Киеве  и Санкт-Петербурге — можно овладеть высшими науками. Ломоносова ожидала долгая и нелёгкая зимняя дорога. Он преодолел весь путь за три недели с рыбным обозом.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museum.lomic.ru/img/18_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64013" y="146050"/>
            <a:ext cx="470535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Прямоугольник 2"/>
          <p:cNvSpPr>
            <a:spLocks noChangeArrowheads="1"/>
          </p:cNvSpPr>
          <p:nvPr/>
        </p:nvSpPr>
        <p:spPr bwMode="auto">
          <a:xfrm>
            <a:off x="4643438" y="285750"/>
            <a:ext cx="4083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002060"/>
                </a:solidFill>
              </a:rPr>
              <a:t>"Грамматика" М. Смотрицкого.</a:t>
            </a:r>
          </a:p>
        </p:txBody>
      </p:sp>
      <p:pic>
        <p:nvPicPr>
          <p:cNvPr id="56324" name="Picture 4" descr="http://museum.lomic.ru/img/18_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4013" y="3790950"/>
            <a:ext cx="4778375" cy="297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6" descr="http://museum.lomic.ru/img/ma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075" y="152400"/>
            <a:ext cx="3670300" cy="1264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Прямоугольник 6"/>
          <p:cNvSpPr>
            <a:spLocks noChangeArrowheads="1"/>
          </p:cNvSpPr>
          <p:nvPr/>
        </p:nvSpPr>
        <p:spPr bwMode="auto">
          <a:xfrm>
            <a:off x="4714875" y="6215063"/>
            <a:ext cx="39449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002060"/>
                </a:solidFill>
              </a:rPr>
              <a:t>"Арифметика" Л. Магницкого.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348</TotalTime>
  <Words>1510</Words>
  <Application>Microsoft Office PowerPoint</Application>
  <PresentationFormat>Экран (4:3)</PresentationFormat>
  <Paragraphs>75</Paragraphs>
  <Slides>45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1" baseType="lpstr">
      <vt:lpstr>Arial</vt:lpstr>
      <vt:lpstr>Franklin Gothic Medium</vt:lpstr>
      <vt:lpstr>Franklin Gothic Book</vt:lpstr>
      <vt:lpstr>Wingdings 2</vt:lpstr>
      <vt:lpstr>Calibri</vt:lpstr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Helen</dc:creator>
  <cp:lastModifiedBy>kharc</cp:lastModifiedBy>
  <cp:revision>43</cp:revision>
  <dcterms:created xsi:type="dcterms:W3CDTF">2009-12-12T05:24:37Z</dcterms:created>
  <dcterms:modified xsi:type="dcterms:W3CDTF">2018-04-01T16:49:52Z</dcterms:modified>
</cp:coreProperties>
</file>